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43"/>
  </p:normalViewPr>
  <p:slideViewPr>
    <p:cSldViewPr snapToGrid="0">
      <p:cViewPr varScale="1">
        <p:scale>
          <a:sx n="95" d="100"/>
          <a:sy n="95" d="100"/>
        </p:scale>
        <p:origin x="5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7" name="Shape 87"/>
          <p:cNvSpPr>
            <a:spLocks noGrp="1" noRot="1" noChangeAspect="1"/>
          </p:cNvSpPr>
          <p:nvPr>
            <p:ph type="sldImg"/>
          </p:nvPr>
        </p:nvSpPr>
        <p:spPr>
          <a:xfrm>
            <a:off x="1143000" y="685800"/>
            <a:ext cx="4572000" cy="3429000"/>
          </a:xfrm>
          <a:prstGeom prst="rect">
            <a:avLst/>
          </a:prstGeom>
        </p:spPr>
        <p:txBody>
          <a:bodyPr/>
          <a:lstStyle/>
          <a:p>
            <a:endParaRPr/>
          </a:p>
        </p:txBody>
      </p:sp>
      <p:sp>
        <p:nvSpPr>
          <p:cNvPr id="88" name="Shape 8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lide 1 master">
    <p:bg>
      <p:bgPr>
        <a:solidFill>
          <a:srgbClr val="000000"/>
        </a:solidFill>
        <a:effectLst/>
      </p:bgPr>
    </p:bg>
    <p:spTree>
      <p:nvGrpSpPr>
        <p:cNvPr id="1" name=""/>
        <p:cNvGrpSpPr/>
        <p:nvPr/>
      </p:nvGrpSpPr>
      <p:grpSpPr>
        <a:xfrm>
          <a:off x="0" y="0"/>
          <a:ext cx="0" cy="0"/>
          <a:chOff x="0" y="0"/>
          <a:chExt cx="0" cy="0"/>
        </a:xfrm>
      </p:grpSpPr>
      <p:pic>
        <p:nvPicPr>
          <p:cNvPr id="1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2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lide 2 master">
    <p:bg>
      <p:bgPr>
        <a:solidFill>
          <a:srgbClr val="000000"/>
        </a:solidFill>
        <a:effectLst/>
      </p:bgPr>
    </p:bg>
    <p:spTree>
      <p:nvGrpSpPr>
        <p:cNvPr id="1" name=""/>
        <p:cNvGrpSpPr/>
        <p:nvPr/>
      </p:nvGrpSpPr>
      <p:grpSpPr>
        <a:xfrm>
          <a:off x="0" y="0"/>
          <a:ext cx="0" cy="0"/>
          <a:chOff x="0" y="0"/>
          <a:chExt cx="0" cy="0"/>
        </a:xfrm>
      </p:grpSpPr>
      <p:pic>
        <p:nvPicPr>
          <p:cNvPr id="2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2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3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lide 3 master">
    <p:bg>
      <p:bgPr>
        <a:solidFill>
          <a:srgbClr val="000000"/>
        </a:solidFill>
        <a:effectLst/>
      </p:bgPr>
    </p:bg>
    <p:spTree>
      <p:nvGrpSpPr>
        <p:cNvPr id="1" name=""/>
        <p:cNvGrpSpPr/>
        <p:nvPr/>
      </p:nvGrpSpPr>
      <p:grpSpPr>
        <a:xfrm>
          <a:off x="0" y="0"/>
          <a:ext cx="0" cy="0"/>
          <a:chOff x="0" y="0"/>
          <a:chExt cx="0" cy="0"/>
        </a:xfrm>
      </p:grpSpPr>
      <p:pic>
        <p:nvPicPr>
          <p:cNvPr id="3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3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4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lide 4 master">
    <p:bg>
      <p:bgPr>
        <a:solidFill>
          <a:srgbClr val="000000"/>
        </a:solidFill>
        <a:effectLst/>
      </p:bgPr>
    </p:bg>
    <p:spTree>
      <p:nvGrpSpPr>
        <p:cNvPr id="1" name=""/>
        <p:cNvGrpSpPr/>
        <p:nvPr/>
      </p:nvGrpSpPr>
      <p:grpSpPr>
        <a:xfrm>
          <a:off x="0" y="0"/>
          <a:ext cx="0" cy="0"/>
          <a:chOff x="0" y="0"/>
          <a:chExt cx="0" cy="0"/>
        </a:xfrm>
      </p:grpSpPr>
      <p:pic>
        <p:nvPicPr>
          <p:cNvPr id="4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4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5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lide 5 master">
    <p:bg>
      <p:bgPr>
        <a:solidFill>
          <a:srgbClr val="000000"/>
        </a:solidFill>
        <a:effectLst/>
      </p:bgPr>
    </p:bg>
    <p:spTree>
      <p:nvGrpSpPr>
        <p:cNvPr id="1" name=""/>
        <p:cNvGrpSpPr/>
        <p:nvPr/>
      </p:nvGrpSpPr>
      <p:grpSpPr>
        <a:xfrm>
          <a:off x="0" y="0"/>
          <a:ext cx="0" cy="0"/>
          <a:chOff x="0" y="0"/>
          <a:chExt cx="0" cy="0"/>
        </a:xfrm>
      </p:grpSpPr>
      <p:pic>
        <p:nvPicPr>
          <p:cNvPr id="5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5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6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lide 6 master">
    <p:bg>
      <p:bgPr>
        <a:solidFill>
          <a:srgbClr val="000000"/>
        </a:solidFill>
        <a:effectLst/>
      </p:bgPr>
    </p:bg>
    <p:spTree>
      <p:nvGrpSpPr>
        <p:cNvPr id="1" name=""/>
        <p:cNvGrpSpPr/>
        <p:nvPr/>
      </p:nvGrpSpPr>
      <p:grpSpPr>
        <a:xfrm>
          <a:off x="0" y="0"/>
          <a:ext cx="0" cy="0"/>
          <a:chOff x="0" y="0"/>
          <a:chExt cx="0" cy="0"/>
        </a:xfrm>
      </p:grpSpPr>
      <p:pic>
        <p:nvPicPr>
          <p:cNvPr id="6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6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7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lide 7 master">
    <p:bg>
      <p:bgPr>
        <a:solidFill>
          <a:srgbClr val="000000"/>
        </a:solidFill>
        <a:effectLst/>
      </p:bgPr>
    </p:bg>
    <p:spTree>
      <p:nvGrpSpPr>
        <p:cNvPr id="1" name=""/>
        <p:cNvGrpSpPr/>
        <p:nvPr/>
      </p:nvGrpSpPr>
      <p:grpSpPr>
        <a:xfrm>
          <a:off x="0" y="0"/>
          <a:ext cx="0" cy="0"/>
          <a:chOff x="0" y="0"/>
          <a:chExt cx="0" cy="0"/>
        </a:xfrm>
      </p:grpSpPr>
      <p:pic>
        <p:nvPicPr>
          <p:cNvPr id="78"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79" name="Shape 0"/>
          <p:cNvSpPr/>
          <p:nvPr/>
        </p:nvSpPr>
        <p:spPr>
          <a:xfrm>
            <a:off x="0" y="0"/>
            <a:ext cx="14630400" cy="8229600"/>
          </a:xfrm>
          <a:prstGeom prst="rect">
            <a:avLst/>
          </a:prstGeom>
          <a:solidFill>
            <a:srgbClr val="000018">
              <a:alpha val="75000"/>
            </a:srgbClr>
          </a:solidFill>
          <a:ln w="12700">
            <a:miter lim="400000"/>
          </a:ln>
        </p:spPr>
        <p:txBody>
          <a:bodyPr lIns="45719" rIns="45719"/>
          <a:lstStyle/>
          <a:p>
            <a:endParaRPr/>
          </a:p>
        </p:txBody>
      </p:sp>
      <p:pic>
        <p:nvPicPr>
          <p:cNvPr id="80" name="Image 1" descr="Image 1">
            <a:hlinkClick r:id="rId3"/>
          </p:cNvPr>
          <p:cNvPicPr>
            <a:picLocks noChangeAspect="1"/>
          </p:cNvPicPr>
          <p:nvPr/>
        </p:nvPicPr>
        <p:blipFill>
          <a:blip r:embed="rId4"/>
          <a:stretch>
            <a:fillRect/>
          </a:stretch>
        </p:blipFill>
        <p:spPr>
          <a:xfrm>
            <a:off x="12839214" y="7749540"/>
            <a:ext cx="1722606" cy="411481"/>
          </a:xfrm>
          <a:prstGeom prst="rect">
            <a:avLst/>
          </a:prstGeom>
          <a:ln w="12700">
            <a:miter lim="400000"/>
          </a:ln>
        </p:spPr>
      </p:pic>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20" y="110489"/>
            <a:ext cx="13167361" cy="18097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731520" y="1920239"/>
            <a:ext cx="13167361" cy="63093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atin typeface="+mn-lt"/>
                <a:ea typeface="+mn-ea"/>
                <a:cs typeface="+mn-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Image 0" descr="Image 0"/>
          <p:cNvPicPr>
            <a:picLocks noChangeAspect="1"/>
          </p:cNvPicPr>
          <p:nvPr/>
        </p:nvPicPr>
        <p:blipFill>
          <a:blip r:embed="rId2"/>
          <a:stretch>
            <a:fillRect/>
          </a:stretch>
        </p:blipFill>
        <p:spPr>
          <a:xfrm>
            <a:off x="0" y="0"/>
            <a:ext cx="5486400" cy="8229600"/>
          </a:xfrm>
          <a:prstGeom prst="rect">
            <a:avLst/>
          </a:prstGeom>
          <a:ln w="12700">
            <a:miter lim="400000"/>
          </a:ln>
        </p:spPr>
      </p:pic>
      <p:sp>
        <p:nvSpPr>
          <p:cNvPr id="91" name="Text 0"/>
          <p:cNvSpPr txBox="1"/>
          <p:nvPr/>
        </p:nvSpPr>
        <p:spPr>
          <a:xfrm>
            <a:off x="6280189" y="1606986"/>
            <a:ext cx="7556422" cy="2916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7700"/>
              </a:lnSpc>
              <a:defRPr sz="6100">
                <a:solidFill>
                  <a:srgbClr val="FFFFFF"/>
                </a:solidFill>
                <a:latin typeface="Roboto Medium"/>
                <a:ea typeface="Roboto Medium"/>
                <a:cs typeface="Roboto Medium"/>
                <a:sym typeface="Roboto Medium"/>
              </a:defRPr>
            </a:lvl1pPr>
          </a:lstStyle>
          <a:p>
            <a:r>
              <a:t>AgroEye: Revolutionizing Agricultural AI</a:t>
            </a:r>
          </a:p>
        </p:txBody>
      </p:sp>
      <p:sp>
        <p:nvSpPr>
          <p:cNvPr id="92" name="Text 1"/>
          <p:cNvSpPr txBox="1"/>
          <p:nvPr/>
        </p:nvSpPr>
        <p:spPr>
          <a:xfrm>
            <a:off x="6280189" y="4881800"/>
            <a:ext cx="7556422"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AgroEye is an innovative web-app that allows farmers and other agricultural workers to get realtime insights about their fields using meteorological data.</a:t>
            </a:r>
          </a:p>
        </p:txBody>
      </p:sp>
      <p:sp>
        <p:nvSpPr>
          <p:cNvPr id="95" name="Text 3"/>
          <p:cNvSpPr txBox="1"/>
          <p:nvPr/>
        </p:nvSpPr>
        <p:spPr>
          <a:xfrm>
            <a:off x="6280189" y="6243397"/>
            <a:ext cx="4475584" cy="3686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3100"/>
              </a:lnSpc>
              <a:defRPr sz="2200" b="1">
                <a:solidFill>
                  <a:srgbClr val="CFD0D8"/>
                </a:solidFill>
                <a:latin typeface="Roboto Bold"/>
                <a:ea typeface="Roboto Bold"/>
                <a:cs typeface="Roboto Bold"/>
                <a:sym typeface="Roboto Bold"/>
              </a:defRPr>
            </a:lvl1pPr>
          </a:lstStyle>
          <a:p>
            <a:r>
              <a:rPr lang="en-US" dirty="0"/>
              <a:t>By</a:t>
            </a:r>
            <a:r>
              <a:rPr dirty="0"/>
              <a:t> </a:t>
            </a:r>
            <a:r>
              <a:rPr lang="en-US" dirty="0"/>
              <a:t>Deniz Buldum and </a:t>
            </a:r>
            <a:r>
              <a:rPr dirty="0"/>
              <a:t>William Stella</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 0"/>
          <p:cNvSpPr txBox="1"/>
          <p:nvPr/>
        </p:nvSpPr>
        <p:spPr>
          <a:xfrm>
            <a:off x="793790" y="2427921"/>
            <a:ext cx="8077647" cy="6873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What Problem Does This Solve?</a:t>
            </a:r>
          </a:p>
        </p:txBody>
      </p:sp>
      <p:sp>
        <p:nvSpPr>
          <p:cNvPr id="98" name="Shape 1"/>
          <p:cNvSpPr/>
          <p:nvPr/>
        </p:nvSpPr>
        <p:spPr>
          <a:xfrm>
            <a:off x="793790" y="3732014"/>
            <a:ext cx="510303" cy="51030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99" name="Text 2"/>
          <p:cNvSpPr txBox="1"/>
          <p:nvPr/>
        </p:nvSpPr>
        <p:spPr>
          <a:xfrm>
            <a:off x="950770" y="3817025"/>
            <a:ext cx="196342" cy="34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600"/>
              </a:lnSpc>
              <a:defRPr sz="2600">
                <a:solidFill>
                  <a:srgbClr val="CFD0D8"/>
                </a:solidFill>
                <a:latin typeface="Roboto Medium"/>
                <a:ea typeface="Roboto Medium"/>
                <a:cs typeface="Roboto Medium"/>
                <a:sym typeface="Roboto Medium"/>
              </a:defRPr>
            </a:lvl1pPr>
          </a:lstStyle>
          <a:p>
            <a:r>
              <a:t>1</a:t>
            </a:r>
          </a:p>
        </p:txBody>
      </p:sp>
      <p:sp>
        <p:nvSpPr>
          <p:cNvPr id="100" name="Text 3"/>
          <p:cNvSpPr txBox="1"/>
          <p:nvPr/>
        </p:nvSpPr>
        <p:spPr>
          <a:xfrm>
            <a:off x="1530905" y="3732014"/>
            <a:ext cx="3957726"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Suboptimal Resource Allocation</a:t>
            </a:r>
          </a:p>
        </p:txBody>
      </p:sp>
      <p:sp>
        <p:nvSpPr>
          <p:cNvPr id="101" name="Text 4"/>
          <p:cNvSpPr txBox="1"/>
          <p:nvPr/>
        </p:nvSpPr>
        <p:spPr>
          <a:xfrm>
            <a:off x="1530905" y="4222432"/>
            <a:ext cx="5670949"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Farmers struggle to effectively distribute water, fertilizers, and other resources.</a:t>
            </a:r>
          </a:p>
        </p:txBody>
      </p:sp>
      <p:sp>
        <p:nvSpPr>
          <p:cNvPr id="102" name="Shape 6"/>
          <p:cNvSpPr/>
          <p:nvPr/>
        </p:nvSpPr>
        <p:spPr>
          <a:xfrm>
            <a:off x="7428666" y="3732014"/>
            <a:ext cx="510303" cy="51030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03" name="Text 7"/>
          <p:cNvSpPr txBox="1"/>
          <p:nvPr/>
        </p:nvSpPr>
        <p:spPr>
          <a:xfrm>
            <a:off x="7585647" y="3817025"/>
            <a:ext cx="196342" cy="34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600"/>
              </a:lnSpc>
              <a:defRPr sz="2600">
                <a:solidFill>
                  <a:srgbClr val="CFD0D8"/>
                </a:solidFill>
                <a:latin typeface="Roboto Medium"/>
                <a:ea typeface="Roboto Medium"/>
                <a:cs typeface="Roboto Medium"/>
                <a:sym typeface="Roboto Medium"/>
              </a:defRPr>
            </a:lvl1pPr>
          </a:lstStyle>
          <a:p>
            <a:r>
              <a:t>2</a:t>
            </a:r>
          </a:p>
        </p:txBody>
      </p:sp>
      <p:sp>
        <p:nvSpPr>
          <p:cNvPr id="104" name="Text 8"/>
          <p:cNvSpPr txBox="1"/>
          <p:nvPr/>
        </p:nvSpPr>
        <p:spPr>
          <a:xfrm>
            <a:off x="8165782" y="3732014"/>
            <a:ext cx="1791011"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Inaccessible +</a:t>
            </a:r>
          </a:p>
        </p:txBody>
      </p:sp>
      <p:sp>
        <p:nvSpPr>
          <p:cNvPr id="105" name="Text 9"/>
          <p:cNvSpPr txBox="1"/>
          <p:nvPr/>
        </p:nvSpPr>
        <p:spPr>
          <a:xfrm>
            <a:off x="8165782" y="4222432"/>
            <a:ext cx="1627573" cy="338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Slow Results</a:t>
            </a:r>
          </a:p>
        </p:txBody>
      </p:sp>
      <p:sp>
        <p:nvSpPr>
          <p:cNvPr id="106" name="Text 10"/>
          <p:cNvSpPr txBox="1"/>
          <p:nvPr/>
        </p:nvSpPr>
        <p:spPr>
          <a:xfrm>
            <a:off x="8165782" y="4712851"/>
            <a:ext cx="5670949"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Traditional methods of analyzing and displaying data around farmer's fields are either overly complex or unnecessarily slow.</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 0"/>
          <p:cNvSpPr txBox="1"/>
          <p:nvPr/>
        </p:nvSpPr>
        <p:spPr>
          <a:xfrm>
            <a:off x="793790" y="2539960"/>
            <a:ext cx="5045448"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Introducing AgroEye</a:t>
            </a:r>
          </a:p>
        </p:txBody>
      </p:sp>
      <p:sp>
        <p:nvSpPr>
          <p:cNvPr id="109" name="Text 1"/>
          <p:cNvSpPr txBox="1"/>
          <p:nvPr/>
        </p:nvSpPr>
        <p:spPr>
          <a:xfrm>
            <a:off x="793789" y="3815715"/>
            <a:ext cx="2466728"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Automated Analysis</a:t>
            </a:r>
          </a:p>
        </p:txBody>
      </p:sp>
      <p:sp>
        <p:nvSpPr>
          <p:cNvPr id="110" name="Text 2"/>
          <p:cNvSpPr txBox="1"/>
          <p:nvPr/>
        </p:nvSpPr>
        <p:spPr>
          <a:xfrm>
            <a:off x="793789" y="4396859"/>
            <a:ext cx="3978118"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AI-generated natural text analysis that takes into account the relevant and the graph generated.</a:t>
            </a:r>
          </a:p>
        </p:txBody>
      </p:sp>
      <p:sp>
        <p:nvSpPr>
          <p:cNvPr id="111" name="Text 3"/>
          <p:cNvSpPr txBox="1"/>
          <p:nvPr/>
        </p:nvSpPr>
        <p:spPr>
          <a:xfrm>
            <a:off x="5332927" y="3815715"/>
            <a:ext cx="3673142"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Automated Data Visualisation</a:t>
            </a:r>
          </a:p>
        </p:txBody>
      </p:sp>
      <p:sp>
        <p:nvSpPr>
          <p:cNvPr id="112" name="Text 4"/>
          <p:cNvSpPr txBox="1"/>
          <p:nvPr/>
        </p:nvSpPr>
        <p:spPr>
          <a:xfrm>
            <a:off x="5332927" y="4396859"/>
            <a:ext cx="3978118"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AI-generated graphs and plots that are easy to read, detailed,  and generated fast.</a:t>
            </a:r>
          </a:p>
        </p:txBody>
      </p:sp>
      <p:sp>
        <p:nvSpPr>
          <p:cNvPr id="113" name="Text 5"/>
          <p:cNvSpPr txBox="1"/>
          <p:nvPr/>
        </p:nvSpPr>
        <p:spPr>
          <a:xfrm>
            <a:off x="9872067" y="3815715"/>
            <a:ext cx="2124845"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FFFFFF"/>
                </a:solidFill>
                <a:latin typeface="Roboto Medium"/>
                <a:ea typeface="Roboto Medium"/>
                <a:cs typeface="Roboto Medium"/>
                <a:sym typeface="Roboto Medium"/>
              </a:defRPr>
            </a:lvl1pPr>
          </a:lstStyle>
          <a:p>
            <a:r>
              <a:t>Chat Capabilities</a:t>
            </a:r>
          </a:p>
        </p:txBody>
      </p:sp>
      <p:sp>
        <p:nvSpPr>
          <p:cNvPr id="114" name="Text 6"/>
          <p:cNvSpPr txBox="1"/>
          <p:nvPr/>
        </p:nvSpPr>
        <p:spPr>
          <a:xfrm>
            <a:off x="9872067" y="4396859"/>
            <a:ext cx="3978117" cy="10453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If there are ever any problems with the analysis or you want to ask follow up questions, you can!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 name="Image 0" descr="Image 0"/>
          <p:cNvPicPr>
            <a:picLocks noChangeAspect="1"/>
          </p:cNvPicPr>
          <p:nvPr/>
        </p:nvPicPr>
        <p:blipFill>
          <a:blip r:embed="rId2"/>
          <a:stretch>
            <a:fillRect/>
          </a:stretch>
        </p:blipFill>
        <p:spPr>
          <a:xfrm>
            <a:off x="9144000" y="0"/>
            <a:ext cx="5486400" cy="8229600"/>
          </a:xfrm>
          <a:prstGeom prst="rect">
            <a:avLst/>
          </a:prstGeom>
          <a:ln w="12700">
            <a:miter lim="400000"/>
          </a:ln>
        </p:spPr>
      </p:pic>
      <p:sp>
        <p:nvSpPr>
          <p:cNvPr id="117" name="Text 0"/>
          <p:cNvSpPr txBox="1"/>
          <p:nvPr/>
        </p:nvSpPr>
        <p:spPr>
          <a:xfrm>
            <a:off x="793790" y="1791772"/>
            <a:ext cx="2279824"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t>Our Data</a:t>
            </a:r>
          </a:p>
        </p:txBody>
      </p:sp>
      <p:sp>
        <p:nvSpPr>
          <p:cNvPr id="118" name="Shape 1"/>
          <p:cNvSpPr/>
          <p:nvPr/>
        </p:nvSpPr>
        <p:spPr>
          <a:xfrm>
            <a:off x="793790" y="2840712"/>
            <a:ext cx="7556421" cy="1685092"/>
          </a:xfrm>
          <a:prstGeom prst="roundRect">
            <a:avLst>
              <a:gd name="adj" fmla="val 5654"/>
            </a:avLst>
          </a:prstGeom>
          <a:solidFill>
            <a:srgbClr val="182567"/>
          </a:solidFill>
          <a:ln w="7620">
            <a:solidFill>
              <a:srgbClr val="313E80"/>
            </a:solidFill>
          </a:ln>
        </p:spPr>
        <p:txBody>
          <a:bodyPr lIns="45719" rIns="45719"/>
          <a:lstStyle/>
          <a:p>
            <a:endParaRPr/>
          </a:p>
        </p:txBody>
      </p:sp>
      <p:sp>
        <p:nvSpPr>
          <p:cNvPr id="119" name="Text 2"/>
          <p:cNvSpPr txBox="1"/>
          <p:nvPr/>
        </p:nvSpPr>
        <p:spPr>
          <a:xfrm>
            <a:off x="1028223" y="3075146"/>
            <a:ext cx="2109156"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Meteomatics API</a:t>
            </a:r>
          </a:p>
        </p:txBody>
      </p:sp>
      <p:sp>
        <p:nvSpPr>
          <p:cNvPr id="120" name="Text 3"/>
          <p:cNvSpPr txBox="1"/>
          <p:nvPr/>
        </p:nvSpPr>
        <p:spPr>
          <a:xfrm>
            <a:off x="1028224" y="3565564"/>
            <a:ext cx="7087552"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Using the Meteomatics API we were able to get precise meteorological data based on the user's location.</a:t>
            </a:r>
          </a:p>
        </p:txBody>
      </p:sp>
      <p:sp>
        <p:nvSpPr>
          <p:cNvPr id="121" name="Shape 4"/>
          <p:cNvSpPr/>
          <p:nvPr/>
        </p:nvSpPr>
        <p:spPr>
          <a:xfrm>
            <a:off x="793790" y="4752618"/>
            <a:ext cx="7556421" cy="1685092"/>
          </a:xfrm>
          <a:prstGeom prst="roundRect">
            <a:avLst>
              <a:gd name="adj" fmla="val 5654"/>
            </a:avLst>
          </a:prstGeom>
          <a:solidFill>
            <a:srgbClr val="182567"/>
          </a:solidFill>
          <a:ln w="7620">
            <a:solidFill>
              <a:srgbClr val="313E80"/>
            </a:solidFill>
          </a:ln>
        </p:spPr>
        <p:txBody>
          <a:bodyPr lIns="45719" rIns="45719"/>
          <a:lstStyle/>
          <a:p>
            <a:endParaRPr/>
          </a:p>
        </p:txBody>
      </p:sp>
      <p:sp>
        <p:nvSpPr>
          <p:cNvPr id="122" name="Text 5"/>
          <p:cNvSpPr txBox="1"/>
          <p:nvPr/>
        </p:nvSpPr>
        <p:spPr>
          <a:xfrm>
            <a:off x="1028223" y="4987052"/>
            <a:ext cx="2803154" cy="338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700"/>
              </a:lnSpc>
              <a:defRPr sz="2200">
                <a:solidFill>
                  <a:srgbClr val="CFD0D8"/>
                </a:solidFill>
                <a:latin typeface="Roboto Medium"/>
                <a:ea typeface="Roboto Medium"/>
                <a:cs typeface="Roboto Medium"/>
                <a:sym typeface="Roboto Medium"/>
              </a:defRPr>
            </a:lvl1pPr>
          </a:lstStyle>
          <a:p>
            <a:r>
              <a:t>10 Distinct Data Types</a:t>
            </a:r>
          </a:p>
        </p:txBody>
      </p:sp>
      <p:sp>
        <p:nvSpPr>
          <p:cNvPr id="123" name="Text 6"/>
          <p:cNvSpPr txBox="1"/>
          <p:nvPr/>
        </p:nvSpPr>
        <p:spPr>
          <a:xfrm>
            <a:off x="1028224" y="5477469"/>
            <a:ext cx="7087552" cy="6897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800"/>
              </a:lnSpc>
              <a:defRPr sz="1700">
                <a:solidFill>
                  <a:srgbClr val="CFD0D8"/>
                </a:solidFill>
                <a:latin typeface="Roboto"/>
                <a:ea typeface="Roboto"/>
                <a:cs typeface="Roboto"/>
                <a:sym typeface="Roboto"/>
              </a:defRPr>
            </a:lvl1pPr>
          </a:lstStyle>
          <a:p>
            <a:r>
              <a:t>Integration of commodity prices, weather forecasts, and other external data sources.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ext 0"/>
          <p:cNvSpPr txBox="1"/>
          <p:nvPr/>
        </p:nvSpPr>
        <p:spPr>
          <a:xfrm>
            <a:off x="594121" y="466843"/>
            <a:ext cx="3032964" cy="5129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4100"/>
              </a:lnSpc>
              <a:defRPr sz="3300">
                <a:solidFill>
                  <a:srgbClr val="FFFFFF"/>
                </a:solidFill>
                <a:latin typeface="Roboto Medium"/>
                <a:ea typeface="Roboto Medium"/>
                <a:cs typeface="Roboto Medium"/>
                <a:sym typeface="Roboto Medium"/>
              </a:defRPr>
            </a:lvl1pPr>
          </a:lstStyle>
          <a:p>
            <a:r>
              <a:t>Our AI Workflow</a:t>
            </a:r>
          </a:p>
        </p:txBody>
      </p:sp>
      <p:sp>
        <p:nvSpPr>
          <p:cNvPr id="126" name="Text 1"/>
          <p:cNvSpPr txBox="1"/>
          <p:nvPr/>
        </p:nvSpPr>
        <p:spPr>
          <a:xfrm>
            <a:off x="594121" y="1251941"/>
            <a:ext cx="13442158"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LLMs have a tendency to hallucinate, because of this it is sometimes hard to get consistent results. This is one of the issues we ran into in the start. Here is our custom workflow to fix that problem:</a:t>
            </a:r>
          </a:p>
        </p:txBody>
      </p:sp>
      <p:sp>
        <p:nvSpPr>
          <p:cNvPr id="127" name="Shape 2"/>
          <p:cNvSpPr/>
          <p:nvPr/>
        </p:nvSpPr>
        <p:spPr>
          <a:xfrm>
            <a:off x="837248" y="1986082"/>
            <a:ext cx="22861" cy="5778342"/>
          </a:xfrm>
          <a:prstGeom prst="roundRect">
            <a:avLst>
              <a:gd name="adj" fmla="val 50000"/>
            </a:avLst>
          </a:prstGeom>
          <a:solidFill>
            <a:srgbClr val="313E80"/>
          </a:solidFill>
          <a:ln w="12700">
            <a:miter lim="400000"/>
          </a:ln>
        </p:spPr>
        <p:txBody>
          <a:bodyPr lIns="45719" rIns="45719"/>
          <a:lstStyle/>
          <a:p>
            <a:endParaRPr/>
          </a:p>
        </p:txBody>
      </p:sp>
      <p:sp>
        <p:nvSpPr>
          <p:cNvPr id="128" name="Shape 3"/>
          <p:cNvSpPr/>
          <p:nvPr/>
        </p:nvSpPr>
        <p:spPr>
          <a:xfrm>
            <a:off x="1016794" y="2356604"/>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29" name="Shape 4"/>
          <p:cNvSpPr/>
          <p:nvPr/>
        </p:nvSpPr>
        <p:spPr>
          <a:xfrm>
            <a:off x="657700" y="2177058"/>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30" name="Text 5"/>
          <p:cNvSpPr txBox="1"/>
          <p:nvPr/>
        </p:nvSpPr>
        <p:spPr>
          <a:xfrm>
            <a:off x="771695" y="2240637"/>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1</a:t>
            </a:r>
          </a:p>
        </p:txBody>
      </p:sp>
      <p:sp>
        <p:nvSpPr>
          <p:cNvPr id="131" name="Text 6"/>
          <p:cNvSpPr txBox="1"/>
          <p:nvPr/>
        </p:nvSpPr>
        <p:spPr>
          <a:xfrm>
            <a:off x="1782365" y="2155745"/>
            <a:ext cx="1368030"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Preprocessing </a:t>
            </a:r>
          </a:p>
        </p:txBody>
      </p:sp>
      <p:sp>
        <p:nvSpPr>
          <p:cNvPr id="132" name="Text 7"/>
          <p:cNvSpPr txBox="1"/>
          <p:nvPr/>
        </p:nvSpPr>
        <p:spPr>
          <a:xfrm>
            <a:off x="1782365" y="2522696"/>
            <a:ext cx="12253915" cy="7847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To start, we get the raw data in csv form from our express server (which uses the Meteomatics API). This data is uncleaned and contains abnormalities that make the LLM and the graphing library behave unpredictably. We clean the data before we send it so that the LLM has uniform data every time enabling it to make consistent responses.</a:t>
            </a:r>
          </a:p>
        </p:txBody>
      </p:sp>
      <p:sp>
        <p:nvSpPr>
          <p:cNvPr id="133" name="Shape 8"/>
          <p:cNvSpPr/>
          <p:nvPr/>
        </p:nvSpPr>
        <p:spPr>
          <a:xfrm>
            <a:off x="1016794" y="4047292"/>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34" name="Shape 9"/>
          <p:cNvSpPr/>
          <p:nvPr/>
        </p:nvSpPr>
        <p:spPr>
          <a:xfrm>
            <a:off x="657700" y="3867744"/>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35" name="Text 10"/>
          <p:cNvSpPr txBox="1"/>
          <p:nvPr/>
        </p:nvSpPr>
        <p:spPr>
          <a:xfrm>
            <a:off x="771695" y="3931325"/>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2</a:t>
            </a:r>
          </a:p>
        </p:txBody>
      </p:sp>
      <p:sp>
        <p:nvSpPr>
          <p:cNvPr id="136" name="Text 11"/>
          <p:cNvSpPr txBox="1"/>
          <p:nvPr/>
        </p:nvSpPr>
        <p:spPr>
          <a:xfrm>
            <a:off x="1782365" y="3846433"/>
            <a:ext cx="1808660"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Prompt Engineering</a:t>
            </a:r>
          </a:p>
        </p:txBody>
      </p:sp>
      <p:sp>
        <p:nvSpPr>
          <p:cNvPr id="137" name="Text 12"/>
          <p:cNvSpPr txBox="1"/>
          <p:nvPr/>
        </p:nvSpPr>
        <p:spPr>
          <a:xfrm>
            <a:off x="1782365" y="4213383"/>
            <a:ext cx="12253915"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We have specifically engineered the prompt to be in a form the LLM is trained to understand. This entails making sure the data is clearly separated from other sections of the prompt, making sure that we have clearly stated the task, and making sure that the intended format of the response is clear.</a:t>
            </a:r>
          </a:p>
        </p:txBody>
      </p:sp>
      <p:sp>
        <p:nvSpPr>
          <p:cNvPr id="138" name="Shape 13"/>
          <p:cNvSpPr/>
          <p:nvPr/>
        </p:nvSpPr>
        <p:spPr>
          <a:xfrm>
            <a:off x="1016794" y="5466398"/>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39" name="Shape 14"/>
          <p:cNvSpPr/>
          <p:nvPr/>
        </p:nvSpPr>
        <p:spPr>
          <a:xfrm>
            <a:off x="657700" y="5286850"/>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40" name="Text 15"/>
          <p:cNvSpPr txBox="1"/>
          <p:nvPr/>
        </p:nvSpPr>
        <p:spPr>
          <a:xfrm>
            <a:off x="771695" y="5350431"/>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3</a:t>
            </a:r>
          </a:p>
        </p:txBody>
      </p:sp>
      <p:sp>
        <p:nvSpPr>
          <p:cNvPr id="141" name="Text 16"/>
          <p:cNvSpPr txBox="1"/>
          <p:nvPr/>
        </p:nvSpPr>
        <p:spPr>
          <a:xfrm>
            <a:off x="1782365" y="5265539"/>
            <a:ext cx="1446809"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Utility Functions</a:t>
            </a:r>
          </a:p>
        </p:txBody>
      </p:sp>
      <p:sp>
        <p:nvSpPr>
          <p:cNvPr id="142" name="Text 17"/>
          <p:cNvSpPr txBox="1"/>
          <p:nvPr/>
        </p:nvSpPr>
        <p:spPr>
          <a:xfrm>
            <a:off x="1782365" y="5632489"/>
            <a:ext cx="12253915"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We have predefined functions in our code that the LLM is directed to reference. This reduces the hallucination rate of the LLM because all the LLM has to do is pick which graph type is the best for the data and plug the parameters into our predefined function. </a:t>
            </a:r>
          </a:p>
        </p:txBody>
      </p:sp>
      <p:sp>
        <p:nvSpPr>
          <p:cNvPr id="143" name="Shape 18"/>
          <p:cNvSpPr/>
          <p:nvPr/>
        </p:nvSpPr>
        <p:spPr>
          <a:xfrm>
            <a:off x="1016794" y="6885502"/>
            <a:ext cx="594123" cy="22861"/>
          </a:xfrm>
          <a:prstGeom prst="roundRect">
            <a:avLst>
              <a:gd name="adj" fmla="val 50000"/>
            </a:avLst>
          </a:prstGeom>
          <a:solidFill>
            <a:srgbClr val="313E80"/>
          </a:solidFill>
          <a:ln w="12700">
            <a:miter lim="400000"/>
          </a:ln>
        </p:spPr>
        <p:txBody>
          <a:bodyPr lIns="45719" rIns="45719"/>
          <a:lstStyle/>
          <a:p>
            <a:endParaRPr/>
          </a:p>
        </p:txBody>
      </p:sp>
      <p:sp>
        <p:nvSpPr>
          <p:cNvPr id="144" name="Shape 19"/>
          <p:cNvSpPr/>
          <p:nvPr/>
        </p:nvSpPr>
        <p:spPr>
          <a:xfrm>
            <a:off x="657700" y="6705957"/>
            <a:ext cx="381954" cy="381953"/>
          </a:xfrm>
          <a:prstGeom prst="roundRect">
            <a:avLst>
              <a:gd name="adj" fmla="val 18669"/>
            </a:avLst>
          </a:prstGeom>
          <a:solidFill>
            <a:srgbClr val="182567"/>
          </a:solidFill>
          <a:ln w="7620">
            <a:solidFill>
              <a:srgbClr val="313E80"/>
            </a:solidFill>
          </a:ln>
        </p:spPr>
        <p:txBody>
          <a:bodyPr lIns="45719" rIns="45719"/>
          <a:lstStyle/>
          <a:p>
            <a:endParaRPr/>
          </a:p>
        </p:txBody>
      </p:sp>
      <p:sp>
        <p:nvSpPr>
          <p:cNvPr id="145" name="Text 20"/>
          <p:cNvSpPr txBox="1"/>
          <p:nvPr/>
        </p:nvSpPr>
        <p:spPr>
          <a:xfrm>
            <a:off x="771695" y="6769537"/>
            <a:ext cx="153964" cy="2616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gn="ctr">
              <a:lnSpc>
                <a:spcPts val="2000"/>
              </a:lnSpc>
              <a:defRPr sz="2000">
                <a:solidFill>
                  <a:srgbClr val="CFD0D8"/>
                </a:solidFill>
                <a:latin typeface="Roboto Medium"/>
                <a:ea typeface="Roboto Medium"/>
                <a:cs typeface="Roboto Medium"/>
                <a:sym typeface="Roboto Medium"/>
              </a:defRPr>
            </a:lvl1pPr>
          </a:lstStyle>
          <a:p>
            <a:r>
              <a:t>4</a:t>
            </a:r>
          </a:p>
        </p:txBody>
      </p:sp>
      <p:sp>
        <p:nvSpPr>
          <p:cNvPr id="146" name="Text 21"/>
          <p:cNvSpPr txBox="1"/>
          <p:nvPr/>
        </p:nvSpPr>
        <p:spPr>
          <a:xfrm>
            <a:off x="1782365" y="6684644"/>
            <a:ext cx="1989139" cy="249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000"/>
              </a:lnSpc>
              <a:defRPr sz="1600">
                <a:solidFill>
                  <a:srgbClr val="CFD0D8"/>
                </a:solidFill>
                <a:latin typeface="Roboto Medium"/>
                <a:ea typeface="Roboto Medium"/>
                <a:cs typeface="Roboto Medium"/>
                <a:sym typeface="Roboto Medium"/>
              </a:defRPr>
            </a:lvl1pPr>
          </a:lstStyle>
          <a:p>
            <a:r>
              <a:t>Follow Up Responses</a:t>
            </a:r>
          </a:p>
        </p:txBody>
      </p:sp>
      <p:sp>
        <p:nvSpPr>
          <p:cNvPr id="147" name="Text 22"/>
          <p:cNvSpPr txBox="1"/>
          <p:nvPr/>
        </p:nvSpPr>
        <p:spPr>
          <a:xfrm>
            <a:off x="1782365" y="7051595"/>
            <a:ext cx="12253915" cy="5180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100"/>
              </a:lnSpc>
              <a:defRPr sz="1300">
                <a:solidFill>
                  <a:srgbClr val="CFD0D8"/>
                </a:solidFill>
                <a:latin typeface="Roboto"/>
                <a:ea typeface="Roboto"/>
                <a:cs typeface="Roboto"/>
                <a:sym typeface="Roboto"/>
              </a:defRPr>
            </a:lvl1pPr>
          </a:lstStyle>
          <a:p>
            <a:r>
              <a:t>To further make sure the LLM never outputs a dud response, we allow the user to follow up the AI's response with another question in case any part of the analysis didn't make sense.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Image 0" descr="Image 0"/>
          <p:cNvPicPr>
            <a:picLocks noChangeAspect="1"/>
          </p:cNvPicPr>
          <p:nvPr/>
        </p:nvPicPr>
        <p:blipFill>
          <a:blip r:embed="rId2"/>
          <a:stretch>
            <a:fillRect/>
          </a:stretch>
        </p:blipFill>
        <p:spPr>
          <a:xfrm>
            <a:off x="0" y="0"/>
            <a:ext cx="5486400" cy="8231624"/>
          </a:xfrm>
          <a:prstGeom prst="rect">
            <a:avLst/>
          </a:prstGeom>
          <a:ln w="12700">
            <a:miter lim="400000"/>
          </a:ln>
        </p:spPr>
      </p:pic>
      <p:sp>
        <p:nvSpPr>
          <p:cNvPr id="150" name="Text 0"/>
          <p:cNvSpPr txBox="1"/>
          <p:nvPr/>
        </p:nvSpPr>
        <p:spPr>
          <a:xfrm>
            <a:off x="6136599" y="510897"/>
            <a:ext cx="2248695" cy="562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4500"/>
              </a:lnSpc>
              <a:defRPr sz="3600">
                <a:solidFill>
                  <a:srgbClr val="FFFFFF"/>
                </a:solidFill>
                <a:latin typeface="Roboto Medium"/>
                <a:ea typeface="Roboto Medium"/>
                <a:cs typeface="Roboto Medium"/>
                <a:sym typeface="Roboto Medium"/>
              </a:defRPr>
            </a:lvl1pPr>
          </a:lstStyle>
          <a:p>
            <a:r>
              <a:t>Use Cases</a:t>
            </a:r>
          </a:p>
        </p:txBody>
      </p:sp>
      <p:pic>
        <p:nvPicPr>
          <p:cNvPr id="151" name="Image 1" descr="Image 1"/>
          <p:cNvPicPr>
            <a:picLocks noChangeAspect="1"/>
          </p:cNvPicPr>
          <p:nvPr/>
        </p:nvPicPr>
        <p:blipFill>
          <a:blip r:embed="rId3"/>
          <a:stretch>
            <a:fillRect/>
          </a:stretch>
        </p:blipFill>
        <p:spPr>
          <a:xfrm>
            <a:off x="6136599" y="1370052"/>
            <a:ext cx="464464" cy="464464"/>
          </a:xfrm>
          <a:prstGeom prst="rect">
            <a:avLst/>
          </a:prstGeom>
          <a:ln w="12700">
            <a:miter lim="400000"/>
          </a:ln>
        </p:spPr>
      </p:pic>
      <p:sp>
        <p:nvSpPr>
          <p:cNvPr id="152" name="Text 1"/>
          <p:cNvSpPr txBox="1"/>
          <p:nvPr/>
        </p:nvSpPr>
        <p:spPr>
          <a:xfrm>
            <a:off x="6136599" y="2020253"/>
            <a:ext cx="1944193" cy="276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200"/>
              </a:lnSpc>
              <a:defRPr>
                <a:solidFill>
                  <a:srgbClr val="CFD0D8"/>
                </a:solidFill>
                <a:latin typeface="Roboto Medium"/>
                <a:ea typeface="Roboto Medium"/>
                <a:cs typeface="Roboto Medium"/>
                <a:sym typeface="Roboto Medium"/>
              </a:defRPr>
            </a:lvl1pPr>
          </a:lstStyle>
          <a:p>
            <a:r>
              <a:t>Irrigation Guidance</a:t>
            </a:r>
          </a:p>
        </p:txBody>
      </p:sp>
      <p:sp>
        <p:nvSpPr>
          <p:cNvPr id="153" name="Text 2"/>
          <p:cNvSpPr txBox="1"/>
          <p:nvPr/>
        </p:nvSpPr>
        <p:spPr>
          <a:xfrm>
            <a:off x="6136599" y="2421969"/>
            <a:ext cx="7843600" cy="566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300"/>
              </a:lnSpc>
              <a:defRPr sz="1400">
                <a:solidFill>
                  <a:srgbClr val="CFD0D8"/>
                </a:solidFill>
                <a:latin typeface="Roboto"/>
                <a:ea typeface="Roboto"/>
                <a:cs typeface="Roboto"/>
                <a:sym typeface="Roboto"/>
              </a:defRPr>
            </a:lvl1pPr>
          </a:lstStyle>
          <a:p>
            <a:r>
              <a:t>Farmers can use recent rainfall data to hav the AI recommend adjustments to their irrigation schedules</a:t>
            </a:r>
          </a:p>
        </p:txBody>
      </p:sp>
      <p:pic>
        <p:nvPicPr>
          <p:cNvPr id="154" name="Image 2" descr="Image 2"/>
          <p:cNvPicPr>
            <a:picLocks noChangeAspect="1"/>
          </p:cNvPicPr>
          <p:nvPr/>
        </p:nvPicPr>
        <p:blipFill>
          <a:blip r:embed="rId4"/>
          <a:stretch>
            <a:fillRect/>
          </a:stretch>
        </p:blipFill>
        <p:spPr>
          <a:xfrm>
            <a:off x="6136599" y="3573660"/>
            <a:ext cx="464464" cy="464464"/>
          </a:xfrm>
          <a:prstGeom prst="rect">
            <a:avLst/>
          </a:prstGeom>
          <a:ln w="12700">
            <a:miter lim="400000"/>
          </a:ln>
        </p:spPr>
      </p:pic>
      <p:sp>
        <p:nvSpPr>
          <p:cNvPr id="155" name="Text 3"/>
          <p:cNvSpPr txBox="1"/>
          <p:nvPr/>
        </p:nvSpPr>
        <p:spPr>
          <a:xfrm>
            <a:off x="6136599" y="4223861"/>
            <a:ext cx="3964535" cy="276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200"/>
              </a:lnSpc>
              <a:defRPr>
                <a:solidFill>
                  <a:srgbClr val="CFD0D8"/>
                </a:solidFill>
                <a:latin typeface="Roboto Medium"/>
                <a:ea typeface="Roboto Medium"/>
                <a:cs typeface="Roboto Medium"/>
                <a:sym typeface="Roboto Medium"/>
              </a:defRPr>
            </a:lvl1pPr>
          </a:lstStyle>
          <a:p>
            <a:r>
              <a:t>Wind Speed and Direction for Spraying</a:t>
            </a:r>
          </a:p>
        </p:txBody>
      </p:sp>
      <p:sp>
        <p:nvSpPr>
          <p:cNvPr id="156" name="Text 4"/>
          <p:cNvSpPr txBox="1"/>
          <p:nvPr/>
        </p:nvSpPr>
        <p:spPr>
          <a:xfrm>
            <a:off x="6136599" y="4625578"/>
            <a:ext cx="7843600" cy="566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300"/>
              </a:lnSpc>
              <a:defRPr sz="1400">
                <a:solidFill>
                  <a:srgbClr val="CFD0D8"/>
                </a:solidFill>
                <a:latin typeface="Roboto"/>
                <a:ea typeface="Roboto"/>
                <a:cs typeface="Roboto"/>
                <a:sym typeface="Roboto"/>
              </a:defRPr>
            </a:lvl1pPr>
          </a:lstStyle>
          <a:p>
            <a:r>
              <a:t>Farmers can use recent wind data to determine if conditions were suitable for spraying pesticides or fertilizers, helping to avoid waste or drift that could harm other areas.</a:t>
            </a:r>
          </a:p>
        </p:txBody>
      </p:sp>
      <p:pic>
        <p:nvPicPr>
          <p:cNvPr id="157" name="Image 3" descr="Image 3"/>
          <p:cNvPicPr>
            <a:picLocks noChangeAspect="1"/>
          </p:cNvPicPr>
          <p:nvPr/>
        </p:nvPicPr>
        <p:blipFill>
          <a:blip r:embed="rId5"/>
          <a:stretch>
            <a:fillRect/>
          </a:stretch>
        </p:blipFill>
        <p:spPr>
          <a:xfrm>
            <a:off x="6136599" y="5777269"/>
            <a:ext cx="464464" cy="464464"/>
          </a:xfrm>
          <a:prstGeom prst="rect">
            <a:avLst/>
          </a:prstGeom>
          <a:ln w="12700">
            <a:miter lim="400000"/>
          </a:ln>
        </p:spPr>
      </p:pic>
      <p:sp>
        <p:nvSpPr>
          <p:cNvPr id="158" name="Text 5"/>
          <p:cNvSpPr txBox="1"/>
          <p:nvPr/>
        </p:nvSpPr>
        <p:spPr>
          <a:xfrm>
            <a:off x="6136599" y="6427470"/>
            <a:ext cx="2744181" cy="276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2200"/>
              </a:lnSpc>
              <a:defRPr>
                <a:solidFill>
                  <a:srgbClr val="CFD0D8"/>
                </a:solidFill>
                <a:latin typeface="Roboto Medium"/>
                <a:ea typeface="Roboto Medium"/>
                <a:cs typeface="Roboto Medium"/>
                <a:sym typeface="Roboto Medium"/>
              </a:defRPr>
            </a:lvl1pPr>
          </a:lstStyle>
          <a:p>
            <a:r>
              <a:t>Humidity and Disease Risk</a:t>
            </a:r>
          </a:p>
        </p:txBody>
      </p:sp>
      <p:sp>
        <p:nvSpPr>
          <p:cNvPr id="159" name="Text 6"/>
          <p:cNvSpPr txBox="1"/>
          <p:nvPr/>
        </p:nvSpPr>
        <p:spPr>
          <a:xfrm>
            <a:off x="6136599" y="6829187"/>
            <a:ext cx="7843600" cy="566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ts val="2300"/>
              </a:lnSpc>
              <a:defRPr sz="1400">
                <a:solidFill>
                  <a:srgbClr val="CFD0D8"/>
                </a:solidFill>
                <a:latin typeface="Roboto"/>
                <a:ea typeface="Roboto"/>
                <a:cs typeface="Roboto"/>
                <a:sym typeface="Roboto"/>
              </a:defRPr>
            </a:lvl1pPr>
          </a:lstStyle>
          <a:p>
            <a:r>
              <a:t>Recent high humidity could indicate an increased risk of fungal diseases or other moisture-related issues. Our app can help farmers warn farmers to inspect crops for early signs of disease.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 0"/>
          <p:cNvSpPr txBox="1"/>
          <p:nvPr/>
        </p:nvSpPr>
        <p:spPr>
          <a:xfrm>
            <a:off x="1433603" y="145391"/>
            <a:ext cx="12157051" cy="6873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lnSpc>
                <a:spcPts val="5500"/>
              </a:lnSpc>
              <a:defRPr sz="4400">
                <a:solidFill>
                  <a:srgbClr val="FFFFFF"/>
                </a:solidFill>
                <a:latin typeface="Roboto Medium"/>
                <a:ea typeface="Roboto Medium"/>
                <a:cs typeface="Roboto Medium"/>
                <a:sym typeface="Roboto Medium"/>
              </a:defRPr>
            </a:lvl1pPr>
          </a:lstStyle>
          <a:p>
            <a:r>
              <a:rPr dirty="0" err="1"/>
              <a:t>AgroEye</a:t>
            </a:r>
            <a:r>
              <a:rPr dirty="0"/>
              <a:t> Demo (</a:t>
            </a:r>
            <a:r>
              <a:rPr dirty="0" err="1"/>
              <a:t>nasa</a:t>
            </a:r>
            <a:r>
              <a:rPr dirty="0"/>
              <a:t>-hackathon-</a:t>
            </a:r>
            <a:r>
              <a:rPr dirty="0" err="1"/>
              <a:t>proj.vercel.app</a:t>
            </a:r>
            <a:r>
              <a:rPr dirty="0"/>
              <a:t>)</a:t>
            </a:r>
          </a:p>
        </p:txBody>
      </p:sp>
      <p:pic>
        <p:nvPicPr>
          <p:cNvPr id="162" name="nasahack-demoooo.mov" descr="nasahack-demoooo.mov"/>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195589" y="940545"/>
            <a:ext cx="10633079" cy="703957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62"/>
                </p:tgtEl>
              </p:cMediaNode>
            </p:video>
            <p:seq concurrent="1" prevAc="none" nextAc="seek">
              <p:cTn id="8" restart="whenNotActive" fill="hold" evtFilter="cancelBubble" nodeType="interactiveSeq">
                <p:stCondLst>
                  <p:cond evt="onClick" delay="0">
                    <p:tgtEl>
                      <p:spTgt spid="16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2"/>
                                        </p:tgtEl>
                                      </p:cBhvr>
                                    </p:cmd>
                                  </p:childTnLst>
                                </p:cTn>
                              </p:par>
                            </p:childTnLst>
                          </p:cTn>
                        </p:par>
                      </p:childTnLst>
                    </p:cTn>
                  </p:par>
                </p:childTnLst>
              </p:cTn>
              <p:nextCondLst>
                <p:cond evt="onClick" delay="0">
                  <p:tgtEl>
                    <p:spTgt spid="162"/>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546</Words>
  <Application>Microsoft Macintosh PowerPoint</Application>
  <PresentationFormat>Custom</PresentationFormat>
  <Paragraphs>45</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Deniz Buldum</cp:lastModifiedBy>
  <cp:revision>1</cp:revision>
  <dcterms:modified xsi:type="dcterms:W3CDTF">2024-10-06T17:36:33Z</dcterms:modified>
</cp:coreProperties>
</file>